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65" r:id="rId5"/>
    <p:sldId id="258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73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812ED-68F1-4B93-9453-AEBAAF366E59}" type="datetimeFigureOut">
              <a:rPr lang="en-US" smtClean="0"/>
              <a:pPr/>
              <a:t>9/6/2019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79DA0-D04D-41FB-9492-A906939B5E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812ED-68F1-4B93-9453-AEBAAF366E59}" type="datetimeFigureOut">
              <a:rPr lang="en-US" smtClean="0"/>
              <a:pPr/>
              <a:t>9/6/2019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79DA0-D04D-41FB-9492-A906939B5E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812ED-68F1-4B93-9453-AEBAAF366E59}" type="datetimeFigureOut">
              <a:rPr lang="en-US" smtClean="0"/>
              <a:pPr/>
              <a:t>9/6/2019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79DA0-D04D-41FB-9492-A906939B5E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812ED-68F1-4B93-9453-AEBAAF366E59}" type="datetimeFigureOut">
              <a:rPr lang="en-US" smtClean="0"/>
              <a:pPr/>
              <a:t>9/6/2019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79DA0-D04D-41FB-9492-A906939B5E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812ED-68F1-4B93-9453-AEBAAF366E59}" type="datetimeFigureOut">
              <a:rPr lang="en-US" smtClean="0"/>
              <a:pPr/>
              <a:t>9/6/2019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79DA0-D04D-41FB-9492-A906939B5E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812ED-68F1-4B93-9453-AEBAAF366E59}" type="datetimeFigureOut">
              <a:rPr lang="en-US" smtClean="0"/>
              <a:pPr/>
              <a:t>9/6/2019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79DA0-D04D-41FB-9492-A906939B5E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812ED-68F1-4B93-9453-AEBAAF366E59}" type="datetimeFigureOut">
              <a:rPr lang="en-US" smtClean="0"/>
              <a:pPr/>
              <a:t>9/6/2019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79DA0-D04D-41FB-9492-A906939B5E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812ED-68F1-4B93-9453-AEBAAF366E59}" type="datetimeFigureOut">
              <a:rPr lang="en-US" smtClean="0"/>
              <a:pPr/>
              <a:t>9/6/2019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79DA0-D04D-41FB-9492-A906939B5E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812ED-68F1-4B93-9453-AEBAAF366E59}" type="datetimeFigureOut">
              <a:rPr lang="en-US" smtClean="0"/>
              <a:pPr/>
              <a:t>9/6/2019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79DA0-D04D-41FB-9492-A906939B5E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812ED-68F1-4B93-9453-AEBAAF366E59}" type="datetimeFigureOut">
              <a:rPr lang="en-US" smtClean="0"/>
              <a:pPr/>
              <a:t>9/6/2019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79DA0-D04D-41FB-9492-A906939B5E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812ED-68F1-4B93-9453-AEBAAF366E59}" type="datetimeFigureOut">
              <a:rPr lang="en-US" smtClean="0"/>
              <a:pPr/>
              <a:t>9/6/2019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79DA0-D04D-41FB-9492-A906939B5E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812ED-68F1-4B93-9453-AEBAAF366E59}" type="datetimeFigureOut">
              <a:rPr lang="en-US" smtClean="0"/>
              <a:pPr/>
              <a:t>9/6/2019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79DA0-D04D-41FB-9492-A906939B5E2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152400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</a:rPr>
              <a:t>Kingdoms and Trading States of East Africa</a:t>
            </a:r>
          </a:p>
        </p:txBody>
      </p:sp>
      <p:pic>
        <p:nvPicPr>
          <p:cNvPr id="21508" name="Picture 4" descr="http://unitedblackamerica.com/wp-content/plugins/php-image-cache/image.php?path=/wp-content/uploads/2012/02/Aksum_Empr-Map-72dp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590800"/>
            <a:ext cx="6191250" cy="377190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81025" y="955431"/>
            <a:ext cx="6019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/>
              <a:t>Axum (Aksum): </a:t>
            </a:r>
          </a:p>
          <a:p>
            <a:r>
              <a:rPr lang="en-US" sz="3200" b="1" u="sng" dirty="0"/>
              <a:t>Center of Goods and Ideas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05600" y="990600"/>
            <a:ext cx="24384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/>
              <a:t>Commanded triangular trade network connecting Africa, India &amp; The Mediterranean</a:t>
            </a:r>
          </a:p>
          <a:p>
            <a:pPr>
              <a:buFont typeface="Arial" pitchFamily="34" charset="0"/>
              <a:buChar char="•"/>
            </a:pPr>
            <a:endParaRPr lang="en-US" sz="2400" dirty="0"/>
          </a:p>
          <a:p>
            <a:pPr>
              <a:buFont typeface="Arial" pitchFamily="34" charset="0"/>
              <a:buChar char="•"/>
            </a:pPr>
            <a:r>
              <a:rPr lang="en-US" sz="2400" dirty="0"/>
              <a:t>Sold  Variety  of Goods:  Slaves, Ivory, Spices, animal hides, gold, precious stones, cotton cloth, etc.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2286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>
                <a:solidFill>
                  <a:srgbClr val="FFFF00"/>
                </a:solidFill>
              </a:rPr>
              <a:t>Aksum</a:t>
            </a:r>
            <a:r>
              <a:rPr lang="en-US" dirty="0">
                <a:solidFill>
                  <a:srgbClr val="FFFF00"/>
                </a:solidFill>
              </a:rPr>
              <a:t>- </a:t>
            </a:r>
            <a:r>
              <a:rPr lang="en-US" sz="2800" dirty="0">
                <a:solidFill>
                  <a:srgbClr val="FFFF00"/>
                </a:solidFill>
              </a:rPr>
              <a:t>cont.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24200" y="228600"/>
            <a:ext cx="5791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600" dirty="0">
                <a:solidFill>
                  <a:srgbClr val="FFFF00"/>
                </a:solidFill>
              </a:rPr>
              <a:t>300s Christianity reached region</a:t>
            </a:r>
          </a:p>
          <a:p>
            <a:pPr>
              <a:buFont typeface="Arial" pitchFamily="34" charset="0"/>
              <a:buChar char="•"/>
            </a:pPr>
            <a:r>
              <a:rPr lang="en-US" sz="2600" dirty="0"/>
              <a:t>King </a:t>
            </a:r>
            <a:r>
              <a:rPr lang="en-US" sz="2600" dirty="0" err="1"/>
              <a:t>Ezana</a:t>
            </a:r>
            <a:r>
              <a:rPr lang="en-US" sz="2600" dirty="0"/>
              <a:t> made Christianity official religion</a:t>
            </a:r>
          </a:p>
          <a:p>
            <a:pPr>
              <a:buFont typeface="Arial" pitchFamily="34" charset="0"/>
              <a:buChar char="•"/>
            </a:pPr>
            <a:r>
              <a:rPr lang="en-US" sz="2600" dirty="0">
                <a:solidFill>
                  <a:srgbClr val="FFFF00"/>
                </a:solidFill>
              </a:rPr>
              <a:t>600s Islam began spreading, N. African rulers embraced it</a:t>
            </a:r>
          </a:p>
          <a:p>
            <a:pPr>
              <a:buFont typeface="Arial" pitchFamily="34" charset="0"/>
              <a:buChar char="•"/>
            </a:pPr>
            <a:r>
              <a:rPr lang="en-US" sz="2600" dirty="0"/>
              <a:t>Aksum was the lone Christian outpost, eventually weakened, declined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10244" name="Picture 4" descr="http://userpages.umbc.edu/~fikefle1/403fisseha/Project/axum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914400"/>
            <a:ext cx="2743200" cy="4114801"/>
          </a:xfrm>
          <a:prstGeom prst="rect">
            <a:avLst/>
          </a:prstGeom>
          <a:noFill/>
        </p:spPr>
      </p:pic>
      <p:pic>
        <p:nvPicPr>
          <p:cNvPr id="10248" name="Picture 8" descr="http://wildwinds.com/coins/greece/axum/ebana/BMC_304-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5257800"/>
            <a:ext cx="1333500" cy="1333500"/>
          </a:xfrm>
          <a:prstGeom prst="rect">
            <a:avLst/>
          </a:prstGeom>
          <a:noFill/>
        </p:spPr>
      </p:pic>
      <p:pic>
        <p:nvPicPr>
          <p:cNvPr id="10250" name="Picture 10" descr="http://t1.gstatic.com/images?q=tbn:ANd9GcSCiaxDZVAFcVHu9AFZFVQo7o2XwaCgTzLw6efBR-KkzpMhb3iotJ6RQ5r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3505199"/>
            <a:ext cx="4476750" cy="2754923"/>
          </a:xfrm>
          <a:prstGeom prst="rect">
            <a:avLst/>
          </a:prstGeom>
          <a:noFill/>
        </p:spPr>
      </p:pic>
      <p:pic>
        <p:nvPicPr>
          <p:cNvPr id="11" name="Picture 6" descr="http://cdn.enjoyourholiday.com/wp-content/uploads/2011/09/The-Ancient-City-Of-Aksum-img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81200" y="4457700"/>
            <a:ext cx="2819400" cy="2114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457200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solidFill>
                  <a:srgbClr val="FFFF00"/>
                </a:solidFill>
              </a:rPr>
              <a:t>Ethiopia</a:t>
            </a:r>
            <a:r>
              <a:rPr lang="en-US" sz="2800" b="1" dirty="0">
                <a:solidFill>
                  <a:srgbClr val="FFFF00"/>
                </a:solidFill>
              </a:rPr>
              <a:t>: A Christian Outpost</a:t>
            </a:r>
          </a:p>
        </p:txBody>
      </p:sp>
      <p:pic>
        <p:nvPicPr>
          <p:cNvPr id="1026" name="Picture 2" descr="http://4.bp.blogspot.com/_CUoZhs3N-rc/R0iRoPCdS4I/AAAAAAAAAY8/VqKDUEpcnMY/s400/ethiopianchurch220907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228600"/>
            <a:ext cx="3810000" cy="2543175"/>
          </a:xfrm>
          <a:prstGeom prst="rect">
            <a:avLst/>
          </a:prstGeom>
          <a:noFill/>
        </p:spPr>
      </p:pic>
      <p:pic>
        <p:nvPicPr>
          <p:cNvPr id="1028" name="Picture 4" descr="http://sacredsites.com/africa/ethiopia/images/looking-down-bet-giorgis-5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810000"/>
            <a:ext cx="4229100" cy="281658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8600" y="1066800"/>
            <a:ext cx="4724400" cy="147732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/>
              <a:t>Descendents of Axum settled here</a:t>
            </a:r>
          </a:p>
          <a:p>
            <a:pPr>
              <a:buFont typeface="Arial" pitchFamily="34" charset="0"/>
              <a:buChar char="•"/>
            </a:pPr>
            <a:r>
              <a:rPr lang="en-US" sz="2400" b="1" u="sng" dirty="0"/>
              <a:t>Unified by Christian Faith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Kept ties with Holy Land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2743200"/>
            <a:ext cx="891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</a:rPr>
              <a:t>Churches built by King </a:t>
            </a:r>
            <a:r>
              <a:rPr lang="en-US" sz="2400" b="1" dirty="0" err="1">
                <a:solidFill>
                  <a:srgbClr val="FFFF00"/>
                </a:solidFill>
              </a:rPr>
              <a:t>Lalibela</a:t>
            </a:r>
            <a:r>
              <a:rPr lang="en-US" sz="2400" b="1" dirty="0">
                <a:solidFill>
                  <a:srgbClr val="FFFF00"/>
                </a:solidFill>
              </a:rPr>
              <a:t> were carved from ground level downward into solid rock!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76800" y="3276600"/>
            <a:ext cx="4038600" cy="313932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200" dirty="0"/>
              <a:t>Kings claimed descent from Israelite King Solomon&amp; Queen of Sheba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/>
              <a:t>Observe some Jewish holidays &amp; dietary laws</a:t>
            </a:r>
          </a:p>
          <a:p>
            <a:pPr>
              <a:buFont typeface="Arial" pitchFamily="34" charset="0"/>
              <a:buChar char="•"/>
            </a:pPr>
            <a:r>
              <a:rPr lang="en-US" sz="2200" b="1" u="sng" dirty="0"/>
              <a:t>Some practiced Judaism</a:t>
            </a:r>
            <a:r>
              <a:rPr lang="en-US" sz="2200" dirty="0"/>
              <a:t>, not Christianity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/>
              <a:t>1900s Jews moved to Israel – escape famine &amp; persecution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28600"/>
            <a:ext cx="69342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/>
              <a:t>East African trade system brought traders from Middle East &amp; Asia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Developed </a:t>
            </a:r>
            <a:r>
              <a:rPr lang="en-US" sz="2400" u="sng" dirty="0"/>
              <a:t>new culture &amp; language </a:t>
            </a:r>
            <a:r>
              <a:rPr lang="en-US" sz="2400" dirty="0"/>
              <a:t>= </a:t>
            </a:r>
            <a:r>
              <a:rPr lang="en-US" sz="2400" b="1" dirty="0">
                <a:solidFill>
                  <a:srgbClr val="FFFF00"/>
                </a:solidFill>
              </a:rPr>
              <a:t>Swahili</a:t>
            </a:r>
          </a:p>
          <a:p>
            <a:pPr>
              <a:buFont typeface="Arial" pitchFamily="34" charset="0"/>
              <a:buChar char="•"/>
            </a:pPr>
            <a:r>
              <a:rPr lang="en-US" sz="2400" u="sng" dirty="0"/>
              <a:t>Arabic language + Bantu language </a:t>
            </a:r>
            <a:r>
              <a:rPr lang="en-US" sz="2400" b="1" dirty="0">
                <a:solidFill>
                  <a:srgbClr val="FFFF00"/>
                </a:solidFill>
              </a:rPr>
              <a:t>= Swahili</a:t>
            </a:r>
          </a:p>
          <a:p>
            <a:pPr marL="914400" lvl="3">
              <a:buFont typeface="Arial" pitchFamily="34" charset="0"/>
              <a:buChar char="•"/>
            </a:pPr>
            <a:r>
              <a:rPr lang="en-US" sz="2400" b="1" dirty="0">
                <a:solidFill>
                  <a:srgbClr val="FFFF00"/>
                </a:solidFill>
              </a:rPr>
              <a:t>Swahili</a:t>
            </a:r>
            <a:r>
              <a:rPr lang="en-US" sz="2400" dirty="0"/>
              <a:t> means </a:t>
            </a:r>
            <a:r>
              <a:rPr lang="en-US" sz="2400" i="1" dirty="0"/>
              <a:t>“of the coast”</a:t>
            </a:r>
            <a:endParaRPr lang="en-US" sz="2400" b="1" i="1" dirty="0">
              <a:solidFill>
                <a:srgbClr val="FFFF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/>
              <a:t>Unique houses &amp; furniture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50" name="Picture 2" descr="http://www.eastafricad.co.ke/geo/lamu-hou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743200"/>
            <a:ext cx="4743450" cy="3810000"/>
          </a:xfrm>
          <a:prstGeom prst="rect">
            <a:avLst/>
          </a:prstGeom>
          <a:noFill/>
        </p:spPr>
      </p:pic>
      <p:pic>
        <p:nvPicPr>
          <p:cNvPr id="2052" name="Picture 4" descr="http://cache.virtualtourist.com/6/3480901-Gede_Ruins_Gede_Rui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2362200"/>
            <a:ext cx="3276600" cy="217659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324600" y="2438400"/>
            <a:ext cx="2438400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Ancient Swahili  ruins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" y="6096000"/>
            <a:ext cx="4114800" cy="381000"/>
          </a:xfrm>
          <a:prstGeom prst="rect">
            <a:avLst/>
          </a:prstGeom>
          <a:solidFill>
            <a:schemeClr val="bg1"/>
          </a:solidFill>
          <a:ln w="571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Swahili style home on the coast of Africa</a:t>
            </a:r>
          </a:p>
        </p:txBody>
      </p:sp>
      <p:pic>
        <p:nvPicPr>
          <p:cNvPr id="2056" name="Picture 8" descr="http://img2.photographersdirect.com/img/12366/wm/pd261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4648200"/>
            <a:ext cx="2362200" cy="1540154"/>
          </a:xfrm>
          <a:prstGeom prst="rect">
            <a:avLst/>
          </a:prstGeom>
          <a:noFill/>
        </p:spPr>
      </p:pic>
      <p:pic>
        <p:nvPicPr>
          <p:cNvPr id="2058" name="Picture 10" descr="http://www.goodshomefurnishings.com/imagemedium.php?image1=thomasville_04062012_46211_117_S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9400" y="152400"/>
            <a:ext cx="2295525" cy="1722729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324600" y="6248400"/>
            <a:ext cx="2514600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Antique Swahili furniture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00800" y="1600200"/>
            <a:ext cx="2514600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Antique Swahili furniture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28600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Great Zimbabwe</a:t>
            </a:r>
          </a:p>
        </p:txBody>
      </p:sp>
      <p:pic>
        <p:nvPicPr>
          <p:cNvPr id="9218" name="Picture 2" descr="http://exploringafrica.matrix.msu.edu/images/greatzi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914400"/>
            <a:ext cx="2914650" cy="3025333"/>
          </a:xfrm>
          <a:prstGeom prst="rect">
            <a:avLst/>
          </a:prstGeom>
          <a:noFill/>
        </p:spPr>
      </p:pic>
      <p:pic>
        <p:nvPicPr>
          <p:cNvPr id="9222" name="Picture 6" descr="http://www.thenagain.info/webchron/africa/GreatZimbabw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4953000"/>
            <a:ext cx="2457450" cy="169681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276600" y="838200"/>
            <a:ext cx="58674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200" dirty="0"/>
              <a:t>Not much is known about the people and the culture of Great Zimbabwe. 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>
                <a:solidFill>
                  <a:srgbClr val="FFFF00"/>
                </a:solidFill>
              </a:rPr>
              <a:t>This is due to the fact that they had no written language and the oral traditions have not survived. 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/>
              <a:t>What we do know is that they left behind the Great Zimbabwe ruins. 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>
                <a:solidFill>
                  <a:srgbClr val="FFFF00"/>
                </a:solidFill>
              </a:rPr>
              <a:t>Artifacts show they traded with India and China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81400" y="228600"/>
            <a:ext cx="5334000" cy="430887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b="1" dirty="0"/>
              <a:t>Zimbabwe means “</a:t>
            </a:r>
            <a:r>
              <a:rPr lang="en-US" sz="2200" b="1" i="1" dirty="0"/>
              <a:t>stone houses</a:t>
            </a:r>
            <a:r>
              <a:rPr lang="en-US" sz="2200" b="1" dirty="0"/>
              <a:t>” in Bantu</a:t>
            </a:r>
          </a:p>
        </p:txBody>
      </p:sp>
      <p:pic>
        <p:nvPicPr>
          <p:cNvPr id="9224" name="Picture 8" descr="http://1.bp.blogspot.com/-htDgTJpo0G4/T2SY1Fe8yxI/AAAAAAAAAB4/P4HSVeNmPRY/s1600/5566-greatzi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4419600"/>
            <a:ext cx="2971800" cy="2228850"/>
          </a:xfrm>
          <a:prstGeom prst="rect">
            <a:avLst/>
          </a:prstGeom>
          <a:noFill/>
        </p:spPr>
      </p:pic>
      <p:pic>
        <p:nvPicPr>
          <p:cNvPr id="9226" name="Picture 10" descr="http://www.questconnect.org/images/gzim_wall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0400" y="3810000"/>
            <a:ext cx="1943100" cy="2590800"/>
          </a:xfrm>
          <a:prstGeom prst="rect">
            <a:avLst/>
          </a:prstGeom>
          <a:noFill/>
        </p:spPr>
      </p:pic>
      <p:pic>
        <p:nvPicPr>
          <p:cNvPr id="9228" name="Picture 12" descr="http://www.dstaplesphotography.com/SOUTHERNAFRICA/images/Great-Zimbabwe-Ruins,-Zimb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71800" y="3810000"/>
            <a:ext cx="2351115" cy="14001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218</TotalTime>
  <Words>273</Words>
  <Application>Microsoft Office PowerPoint</Application>
  <PresentationFormat>On-screen Show (4:3)</PresentationFormat>
  <Paragraphs>36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kharrington</dc:creator>
  <cp:lastModifiedBy>Kathleen D. Harrington</cp:lastModifiedBy>
  <cp:revision>27</cp:revision>
  <dcterms:created xsi:type="dcterms:W3CDTF">2012-10-16T17:24:56Z</dcterms:created>
  <dcterms:modified xsi:type="dcterms:W3CDTF">2019-09-06T12:28:00Z</dcterms:modified>
</cp:coreProperties>
</file>